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4"/>
  </p:notesMasterIdLst>
  <p:sldIdLst>
    <p:sldId id="256" r:id="rId2"/>
    <p:sldId id="257" r:id="rId3"/>
    <p:sldId id="275" r:id="rId4"/>
    <p:sldId id="276" r:id="rId5"/>
    <p:sldId id="269" r:id="rId6"/>
    <p:sldId id="271" r:id="rId7"/>
    <p:sldId id="277" r:id="rId8"/>
    <p:sldId id="279" r:id="rId9"/>
    <p:sldId id="272" r:id="rId10"/>
    <p:sldId id="280" r:id="rId11"/>
    <p:sldId id="261" r:id="rId12"/>
    <p:sldId id="27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873BE-CF67-4BB8-BFE0-96FD285DFEF2}" type="datetimeFigureOut">
              <a:rPr lang="en-US" smtClean="0"/>
              <a:t>12/5/2021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E6B425-2778-4A99-A9FD-71610173E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39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what are </a:t>
            </a:r>
            <a:r>
              <a:rPr lang="en-US" dirty="0" err="1"/>
              <a:t>scis</a:t>
            </a:r>
            <a:r>
              <a:rPr lang="en-US" dirty="0"/>
              <a:t> and why are we interested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6B425-2778-4A99-A9FD-71610173EA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63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prior work we paid special attention to include how information is preferred to be consumed and from where prognoses are derived from in practice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6B425-2778-4A99-A9FD-71610173EA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0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stages, </a:t>
            </a:r>
            <a:r>
              <a:rPr lang="en-US" dirty="0" err="1"/>
              <a:t>abcde</a:t>
            </a:r>
            <a:r>
              <a:rPr lang="en-US" dirty="0"/>
              <a:t>, a is most severe with no </a:t>
            </a:r>
            <a:r>
              <a:rPr lang="en-US" dirty="0" err="1"/>
              <a:t>motorsensory</a:t>
            </a:r>
            <a:r>
              <a:rPr lang="en-US" dirty="0"/>
              <a:t> function</a:t>
            </a:r>
          </a:p>
          <a:p>
            <a:r>
              <a:rPr lang="en-US" dirty="0"/>
              <a:t>Will be demonstrated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6B425-2778-4A99-A9FD-71610173EA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20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6B425-2778-4A99-A9FD-71610173EA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775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server and show diff output when a critical factor is changed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6B425-2778-4A99-A9FD-71610173EA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812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6B425-2778-4A99-A9FD-71610173EA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9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152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4680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07843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66826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4641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6019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20349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16489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1584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4867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6618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0804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7852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0945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951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536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5838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805092B-7533-404F-916E-0222CC43864D}" type="datetimeFigureOut">
              <a:rPr lang="en-CA" smtClean="0"/>
              <a:t>2021-12-05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CA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5181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89/neu.2012.2417" TargetMode="External"/><Relationship Id="rId3" Type="http://schemas.openxmlformats.org/officeDocument/2006/relationships/hyperlink" Target="https://doi.org/10.1007/s10916-019-1273-x" TargetMode="External"/><Relationship Id="rId7" Type="http://schemas.openxmlformats.org/officeDocument/2006/relationships/hyperlink" Target="https://doi.org/10.1016/j.spinee.2013.08.005" TargetMode="External"/><Relationship Id="rId2" Type="http://schemas.openxmlformats.org/officeDocument/2006/relationships/hyperlink" Target="https://doi.org/10.1016/B978-0-444-52137-8.00003-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x.doi.org/10.5312/wjo.v6.i1.24" TargetMode="External"/><Relationship Id="rId5" Type="http://schemas.openxmlformats.org/officeDocument/2006/relationships/hyperlink" Target="https://doi.org/10.1080/10790268.2001.11753581" TargetMode="External"/><Relationship Id="rId4" Type="http://schemas.openxmlformats.org/officeDocument/2006/relationships/hyperlink" Target="https://doi.org/10.1186/s12883-014-0209-9" TargetMode="External"/><Relationship Id="rId9" Type="http://schemas.openxmlformats.org/officeDocument/2006/relationships/hyperlink" Target="https://www.who.int/news-room/fact-sheets/detail/spinal-cord-injury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96CD-ED67-437F-A031-98735D0CF2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SCI Recovery</a:t>
            </a:r>
            <a:br>
              <a:rPr lang="en-US" dirty="0"/>
            </a:br>
            <a:r>
              <a:rPr lang="en-US" dirty="0"/>
              <a:t>CS 6460: Ed. Tech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9F9D9D-E6F7-48AF-A6C8-4A4F78284F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Final presentation</a:t>
            </a:r>
          </a:p>
          <a:p>
            <a:r>
              <a:rPr lang="en-US" dirty="0"/>
              <a:t>By </a:t>
            </a:r>
            <a:r>
              <a:rPr lang="en-US" dirty="0" err="1"/>
              <a:t>dhruv</a:t>
            </a:r>
            <a:r>
              <a:rPr lang="en-US" dirty="0"/>
              <a:t> Kapoor, </a:t>
            </a:r>
            <a:r>
              <a:rPr lang="en-US" dirty="0" err="1"/>
              <a:t>Tolga</a:t>
            </a:r>
            <a:r>
              <a:rPr lang="en-US" dirty="0"/>
              <a:t> </a:t>
            </a:r>
            <a:r>
              <a:rPr lang="en-US" dirty="0" err="1"/>
              <a:t>Saygi</a:t>
            </a:r>
            <a:r>
              <a:rPr lang="en-US" dirty="0"/>
              <a:t>, </a:t>
            </a:r>
            <a:r>
              <a:rPr lang="en-US" dirty="0" err="1"/>
              <a:t>clark</a:t>
            </a:r>
            <a:r>
              <a:rPr lang="en-US" dirty="0"/>
              <a:t> </a:t>
            </a:r>
            <a:r>
              <a:rPr lang="en-US" dirty="0" err="1"/>
              <a:t>xu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49472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9F9E0-A824-4AC0-8E76-634B51D87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Application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EFF61-A78A-4BD2-ADDD-AA1FB3A50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846126" cy="3416300"/>
          </a:xfrm>
        </p:spPr>
        <p:txBody>
          <a:bodyPr/>
          <a:lstStyle/>
          <a:p>
            <a:r>
              <a:rPr lang="en-US" dirty="0"/>
              <a:t>The iOS application first introduces the user to SCIs by providing information on some basic statistics on these injuries</a:t>
            </a:r>
          </a:p>
          <a:p>
            <a:r>
              <a:rPr lang="en-US" dirty="0"/>
              <a:t>Prevention, treatment, and recovery are discussed on individual pages to gradually educate the user towards recovery predictability</a:t>
            </a:r>
          </a:p>
          <a:p>
            <a:r>
              <a:rPr lang="en-US" dirty="0"/>
              <a:t>Importance of certain characteristics about individuals is discussed (feature importance) in predicting ASIA classification at hospital discharge</a:t>
            </a:r>
          </a:p>
          <a:p>
            <a:r>
              <a:rPr lang="en-US" dirty="0"/>
              <a:t>A page to make such a prediction for a hypothetical patient is then presented</a:t>
            </a:r>
          </a:p>
          <a:p>
            <a:r>
              <a:rPr lang="en-US" dirty="0"/>
              <a:t>Upon entering information and making a request, the data is sent to the inference server and the resulting prediction is displayed to the user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03924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5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82CD8B-0921-4830-A122-EF849C7F9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8704" y="1852123"/>
            <a:ext cx="3161016" cy="315375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Mobile Application in Action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4" name="demo1">
            <a:hlinkClick r:id="" action="ppaction://media"/>
            <a:extLst>
              <a:ext uri="{FF2B5EF4-FFF2-40B4-BE49-F238E27FC236}">
                <a16:creationId xmlns:a16="http://schemas.microsoft.com/office/drawing/2014/main" id="{AED5E38F-0BCA-4D95-AD90-3248C6433C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9763" y="1616856"/>
            <a:ext cx="6443180" cy="362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91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3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551B4-5D08-47EB-BA8A-D52D3B90A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00103-1097-4959-81F7-CF67C9F02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340" y="2603500"/>
            <a:ext cx="11217897" cy="3674752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1100" dirty="0"/>
              <a:t>Burns, A., et al.(2012). Clinical diagnosis and prognosis following spinal cord injury. </a:t>
            </a:r>
            <a:r>
              <a:rPr lang="en-US" sz="1100" i="1" dirty="0"/>
              <a:t>Handbook of Clinical Neurology</a:t>
            </a:r>
            <a:r>
              <a:rPr lang="en-US" sz="1100" dirty="0"/>
              <a:t> 109. </a:t>
            </a:r>
            <a:r>
              <a:rPr lang="en-US" sz="1100" dirty="0">
                <a:hlinkClick r:id="rId2"/>
              </a:rPr>
              <a:t>https://doi.org/10.1016/B978-0-444-52137-8.00003-6</a:t>
            </a:r>
            <a:endParaRPr lang="en-US" sz="1100" dirty="0"/>
          </a:p>
          <a:p>
            <a:pPr>
              <a:buFont typeface="+mj-lt"/>
              <a:buAutoNum type="arabicPeriod"/>
            </a:pPr>
            <a:r>
              <a:rPr lang="en-US" sz="1100" dirty="0"/>
              <a:t>Mortenson, W., Singh, G., MacGillivray, M., Sadeghi, M., Mills, P., Adams, J., &amp; </a:t>
            </a:r>
            <a:r>
              <a:rPr lang="en-US" sz="1100" dirty="0" err="1"/>
              <a:t>Sawatzky</a:t>
            </a:r>
            <a:r>
              <a:rPr lang="en-US" sz="1100" dirty="0"/>
              <a:t>, B. (2019). Development of a Self-Management App for People with Spinal Cord Injury. </a:t>
            </a:r>
            <a:r>
              <a:rPr lang="en-US" sz="1100" i="1" dirty="0"/>
              <a:t>Journal Of Medical Systems</a:t>
            </a:r>
            <a:r>
              <a:rPr lang="en-US" sz="1100" dirty="0"/>
              <a:t>, 43(6). </a:t>
            </a:r>
            <a:r>
              <a:rPr lang="en-US" sz="1100" dirty="0">
                <a:hlinkClick r:id="rId3"/>
              </a:rPr>
              <a:t>https://doi.org/10.1007/s10916-019-1273-x</a:t>
            </a:r>
            <a:endParaRPr lang="en-US" sz="1100" dirty="0"/>
          </a:p>
          <a:p>
            <a:pPr>
              <a:buFont typeface="+mj-lt"/>
              <a:buAutoNum type="arabicPeriod"/>
            </a:pPr>
            <a:r>
              <a:rPr lang="en-US" sz="1100" dirty="0" err="1"/>
              <a:t>Munce</a:t>
            </a:r>
            <a:r>
              <a:rPr lang="en-US" sz="1100" dirty="0"/>
              <a:t>, S., </a:t>
            </a:r>
            <a:r>
              <a:rPr lang="en-US" sz="1100" dirty="0" err="1"/>
              <a:t>Fehlings</a:t>
            </a:r>
            <a:r>
              <a:rPr lang="en-US" sz="1100" dirty="0"/>
              <a:t>, M., Straus, S., </a:t>
            </a:r>
            <a:r>
              <a:rPr lang="en-US" sz="1100" dirty="0" err="1"/>
              <a:t>Nugaeva</a:t>
            </a:r>
            <a:r>
              <a:rPr lang="en-US" sz="1100" dirty="0"/>
              <a:t>, N., Jang, E., Webster, F., &amp; </a:t>
            </a:r>
            <a:r>
              <a:rPr lang="en-US" sz="1100" dirty="0" err="1"/>
              <a:t>Jaglal</a:t>
            </a:r>
            <a:r>
              <a:rPr lang="en-US" sz="1100" dirty="0"/>
              <a:t>, S. (2014). Views of people with traumatic spinal cord injury about the components of self-management programs and program delivery: a Canadian pilot study. </a:t>
            </a:r>
            <a:r>
              <a:rPr lang="en-US" sz="1100" i="1" dirty="0"/>
              <a:t>BMC Neurology</a:t>
            </a:r>
            <a:r>
              <a:rPr lang="en-US" sz="1100" dirty="0"/>
              <a:t>, 14(1). </a:t>
            </a:r>
            <a:r>
              <a:rPr lang="en-US" sz="1100" dirty="0">
                <a:hlinkClick r:id="rId4"/>
              </a:rPr>
              <a:t>https://doi.org/10.1186/s12883-014-0209-9</a:t>
            </a:r>
            <a:endParaRPr lang="en-US" sz="1100" dirty="0"/>
          </a:p>
          <a:p>
            <a:pPr>
              <a:buFont typeface="+mj-lt"/>
              <a:buAutoNum type="arabicPeriod"/>
            </a:pPr>
            <a:r>
              <a:rPr lang="en-US" sz="1100" dirty="0" err="1"/>
              <a:t>Seel</a:t>
            </a:r>
            <a:r>
              <a:rPr lang="en-US" sz="1100" dirty="0"/>
              <a:t>, R., Huang, M., </a:t>
            </a:r>
            <a:r>
              <a:rPr lang="en-US" sz="1100" dirty="0" err="1"/>
              <a:t>Cifu</a:t>
            </a:r>
            <a:r>
              <a:rPr lang="en-US" sz="1100" dirty="0"/>
              <a:t>, D., </a:t>
            </a:r>
            <a:r>
              <a:rPr lang="en-US" sz="1100" dirty="0" err="1"/>
              <a:t>Kolakowsky-Hayner</a:t>
            </a:r>
            <a:r>
              <a:rPr lang="en-US" sz="1100" dirty="0"/>
              <a:t>, S., &amp; McKinley, W. (2001). Age-Related Differences In Length Of Stays, Hospitalization Costs, And Outcomes For An Injury-Matched Sample Of Adults With Paraplegia. </a:t>
            </a:r>
            <a:r>
              <a:rPr lang="en-US" sz="1100" i="1" dirty="0"/>
              <a:t>The Journal Of Spinal Cord Medicine</a:t>
            </a:r>
            <a:r>
              <a:rPr lang="en-US" sz="1100" dirty="0"/>
              <a:t>, 24(4), 241-250. </a:t>
            </a:r>
            <a:r>
              <a:rPr lang="en-US" sz="1100" dirty="0">
                <a:hlinkClick r:id="rId5"/>
              </a:rPr>
              <a:t>https://doi.org/10.1080/10790268.2001.11753581</a:t>
            </a:r>
            <a:endParaRPr lang="en-US" sz="1100" dirty="0"/>
          </a:p>
          <a:p>
            <a:pPr>
              <a:buFont typeface="+mj-lt"/>
              <a:buAutoNum type="arabicPeriod"/>
            </a:pPr>
            <a:r>
              <a:rPr lang="en-US" sz="1100" dirty="0" err="1"/>
              <a:t>Sezer</a:t>
            </a:r>
            <a:r>
              <a:rPr lang="en-US" sz="1100" dirty="0"/>
              <a:t>, N., </a:t>
            </a:r>
            <a:r>
              <a:rPr lang="en-US" sz="1100" dirty="0" err="1"/>
              <a:t>Akkuş</a:t>
            </a:r>
            <a:r>
              <a:rPr lang="en-US" sz="1100" dirty="0"/>
              <a:t>, S., &amp; </a:t>
            </a:r>
            <a:r>
              <a:rPr lang="en-US" sz="1100" dirty="0" err="1"/>
              <a:t>Uğurlu</a:t>
            </a:r>
            <a:r>
              <a:rPr lang="en-US" sz="1100" dirty="0"/>
              <a:t>, F.G. (2015). Chronic complications of spinal cord injury. </a:t>
            </a:r>
            <a:r>
              <a:rPr lang="en-US" sz="1100" i="1" dirty="0"/>
              <a:t>World journal of orthopedics</a:t>
            </a:r>
            <a:r>
              <a:rPr lang="en-US" sz="1100" dirty="0"/>
              <a:t>, 6(1), 24–33. </a:t>
            </a:r>
            <a:r>
              <a:rPr lang="en-US" sz="1100" dirty="0">
                <a:hlinkClick r:id="rId6"/>
              </a:rPr>
              <a:t>http://dx.doi.org/10.5312/wjo.v6.i1.24</a:t>
            </a:r>
            <a:endParaRPr lang="en-US" sz="1100" dirty="0"/>
          </a:p>
          <a:p>
            <a:pPr>
              <a:buFont typeface="+mj-lt"/>
              <a:buAutoNum type="arabicPeriod"/>
            </a:pPr>
            <a:r>
              <a:rPr lang="en-US" sz="1100" dirty="0"/>
              <a:t>Wilson, J., Davis, A., Kulkarni, A., Kiss, A., </a:t>
            </a:r>
            <a:r>
              <a:rPr lang="en-US" sz="1100" dirty="0" err="1"/>
              <a:t>Frankowski</a:t>
            </a:r>
            <a:r>
              <a:rPr lang="en-US" sz="1100" dirty="0"/>
              <a:t>, R., Grossman, R., &amp; </a:t>
            </a:r>
            <a:r>
              <a:rPr lang="en-US" sz="1100" dirty="0" err="1"/>
              <a:t>Fehlings</a:t>
            </a:r>
            <a:r>
              <a:rPr lang="en-US" sz="1100" dirty="0"/>
              <a:t>, M. (2014). Defining age-related differences in outcome after traumatic spinal cord injury: analysis of a combined, multicenter dataset. </a:t>
            </a:r>
            <a:r>
              <a:rPr lang="en-US" sz="1100" i="1" dirty="0"/>
              <a:t>The Spine Journal</a:t>
            </a:r>
            <a:r>
              <a:rPr lang="en-US" sz="1100" dirty="0"/>
              <a:t>, 14(7), 1192-1198. </a:t>
            </a:r>
            <a:r>
              <a:rPr lang="en-US" sz="1100" dirty="0">
                <a:hlinkClick r:id="rId7"/>
              </a:rPr>
              <a:t>https://doi.org/10.1016/j.spinee.2013.08.005</a:t>
            </a:r>
            <a:endParaRPr lang="en-US" sz="1100" dirty="0"/>
          </a:p>
          <a:p>
            <a:pPr>
              <a:buFont typeface="+mj-lt"/>
              <a:buAutoNum type="arabicPeriod"/>
            </a:pPr>
            <a:r>
              <a:rPr lang="en-US" sz="1100" dirty="0"/>
              <a:t>Wilson, J., Grossman, R., </a:t>
            </a:r>
            <a:r>
              <a:rPr lang="en-US" sz="1100" dirty="0" err="1"/>
              <a:t>Frankowski</a:t>
            </a:r>
            <a:r>
              <a:rPr lang="en-US" sz="1100" dirty="0"/>
              <a:t>, R., Kiss, A., Davis, A., &amp; Kulkarni, A. et al. (2012). A Clinical Prediction Model for Long-Term Functional Outcome after Traumatic Spinal Cord Injury Based on Acute Clinical and Imaging Factors. </a:t>
            </a:r>
            <a:r>
              <a:rPr lang="en-US" sz="1100" i="1" dirty="0"/>
              <a:t>Journal Of Neurotrauma</a:t>
            </a:r>
            <a:r>
              <a:rPr lang="en-US" sz="1100" dirty="0"/>
              <a:t>, 29(13), 2263-2271. </a:t>
            </a:r>
            <a:r>
              <a:rPr lang="en-US" sz="1100" dirty="0">
                <a:hlinkClick r:id="rId8"/>
              </a:rPr>
              <a:t>https://doi.org/10.1089/neu.2012.2417</a:t>
            </a:r>
            <a:endParaRPr lang="en-US" sz="1100" dirty="0"/>
          </a:p>
          <a:p>
            <a:pPr>
              <a:buFont typeface="+mj-lt"/>
              <a:buAutoNum type="arabicPeriod"/>
            </a:pPr>
            <a:r>
              <a:rPr lang="en-US" sz="1100" dirty="0"/>
              <a:t>World Health Organization (2013). </a:t>
            </a:r>
            <a:r>
              <a:rPr lang="en-US" sz="1100" i="1" dirty="0"/>
              <a:t>Spinal cord injury</a:t>
            </a:r>
            <a:r>
              <a:rPr lang="en-US" sz="1100" dirty="0"/>
              <a:t>. </a:t>
            </a:r>
            <a:r>
              <a:rPr lang="en-US" sz="1100" dirty="0">
                <a:hlinkClick r:id="rId9"/>
              </a:rPr>
              <a:t>https://www.who.int/news-room/fact-sheets/detail/spinal-cord-injury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772039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45E4-48CA-45DC-9A5A-1B1E658BF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E688-00F2-439A-8A64-31CF75ED2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Spinal cord injuries (SCIs) impact 250,000 – 500,000 people around the world (World Health Organization, 2013)</a:t>
            </a:r>
          </a:p>
          <a:p>
            <a:r>
              <a:rPr lang="en-US" dirty="0"/>
              <a:t>Outcomes include paralysis, loss of sensation, increased chance of developing pressure ulcers, bladder dysfunction, neurogenic bowel, muscle atrophy, autonomic dysreflexia, and impaired sexual function (</a:t>
            </a:r>
            <a:r>
              <a:rPr lang="en-US" dirty="0" err="1"/>
              <a:t>Sezer</a:t>
            </a:r>
            <a:r>
              <a:rPr lang="en-US" dirty="0"/>
              <a:t>, </a:t>
            </a:r>
            <a:r>
              <a:rPr lang="en-US" dirty="0" err="1"/>
              <a:t>Akkuş</a:t>
            </a:r>
            <a:r>
              <a:rPr lang="en-US" dirty="0"/>
              <a:t>, &amp; </a:t>
            </a:r>
            <a:r>
              <a:rPr lang="en-US" dirty="0" err="1"/>
              <a:t>Uğurlu</a:t>
            </a:r>
            <a:r>
              <a:rPr lang="en-US" dirty="0"/>
              <a:t>, 2015)</a:t>
            </a:r>
          </a:p>
          <a:p>
            <a:r>
              <a:rPr lang="en-US" dirty="0"/>
              <a:t>The best tools for prognosis have remained standard of care diagnostics such as MRIs and bedside evaluation, or traditional clinical analysis (Burns et al., 2012)</a:t>
            </a:r>
          </a:p>
          <a:p>
            <a:r>
              <a:rPr lang="en-US" dirty="0"/>
              <a:t>We wish to add to this clinical arsenal using both an educational platform as well as modern machine learning techniques</a:t>
            </a:r>
          </a:p>
        </p:txBody>
      </p:sp>
    </p:spTree>
    <p:extLst>
      <p:ext uri="{BB962C8B-B14F-4D97-AF65-F5344CB8AC3E}">
        <p14:creationId xmlns:p14="http://schemas.microsoft.com/office/powerpoint/2010/main" val="2459292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45E4-48CA-45DC-9A5A-1B1E658BF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Work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E688-00F2-439A-8A64-31CF75ED2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mobile application for self-managing SCI was developed and received well by 20 injured individuals and 56 caregivers (Mortenson et al., 2019)</a:t>
            </a:r>
          </a:p>
          <a:p>
            <a:r>
              <a:rPr lang="en-US" dirty="0"/>
              <a:t>When surveyed, subjects with SCIs found that an internet-based platform that was designed for people with their own level of injury in mind would be best for developing informational resources (</a:t>
            </a:r>
            <a:r>
              <a:rPr lang="en-US" dirty="0" err="1"/>
              <a:t>Munce</a:t>
            </a:r>
            <a:r>
              <a:rPr lang="en-US" dirty="0"/>
              <a:t> et. al., 2014)</a:t>
            </a:r>
          </a:p>
          <a:p>
            <a:r>
              <a:rPr lang="en-US" dirty="0"/>
              <a:t>Age has been found to be a crucial factor when predicting recovery (</a:t>
            </a:r>
            <a:r>
              <a:rPr lang="en-US" dirty="0" err="1"/>
              <a:t>Seel</a:t>
            </a:r>
            <a:r>
              <a:rPr lang="en-US" dirty="0"/>
              <a:t> et al., 2001; Wilson et al., 2012; Wilson et al., 2014)</a:t>
            </a:r>
          </a:p>
          <a:p>
            <a:r>
              <a:rPr lang="en-US" dirty="0"/>
              <a:t>We found a lot of literature around SCI recovery using correlation or classical approaches such as linear regression, but none that used a comprehensive set of modern machine learning tools</a:t>
            </a:r>
          </a:p>
        </p:txBody>
      </p:sp>
    </p:spTree>
    <p:extLst>
      <p:ext uri="{BB962C8B-B14F-4D97-AF65-F5344CB8AC3E}">
        <p14:creationId xmlns:p14="http://schemas.microsoft.com/office/powerpoint/2010/main" val="197281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45E4-48CA-45DC-9A5A-1B1E658BF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E688-00F2-439A-8A64-31CF75ED2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create a mobile application based on information surrounding spinal cord injuries (SCIs)</a:t>
            </a:r>
          </a:p>
          <a:p>
            <a:r>
              <a:rPr lang="en-US" dirty="0"/>
              <a:t>To provide educational content on the difficulty of predicting recovery following such injuries</a:t>
            </a:r>
          </a:p>
          <a:p>
            <a:r>
              <a:rPr lang="en-US" dirty="0"/>
              <a:t>To engage in novel research around predicting SCI recovery with respect to the ASIA impairment scale, which has widespread medical usage</a:t>
            </a:r>
          </a:p>
          <a:p>
            <a:r>
              <a:rPr lang="en-US" dirty="0"/>
              <a:t>To plug in predictive machine learning into the application so inference can be run for provided patient details</a:t>
            </a:r>
          </a:p>
        </p:txBody>
      </p:sp>
    </p:spTree>
    <p:extLst>
      <p:ext uri="{BB962C8B-B14F-4D97-AF65-F5344CB8AC3E}">
        <p14:creationId xmlns:p14="http://schemas.microsoft.com/office/powerpoint/2010/main" val="2151532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45E4-48CA-45DC-9A5A-1B1E658BF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Setup 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E688-00F2-439A-8A64-31CF75ED2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721886"/>
          </a:xfrm>
        </p:spPr>
        <p:txBody>
          <a:bodyPr>
            <a:normAutofit/>
          </a:bodyPr>
          <a:lstStyle/>
          <a:p>
            <a:r>
              <a:rPr lang="en-US" dirty="0"/>
              <a:t>NSCISC dataset was used, which had ~30,000 patient samples from USA</a:t>
            </a:r>
          </a:p>
          <a:p>
            <a:r>
              <a:rPr lang="en-US" dirty="0"/>
              <a:t>Extensive mapping was performed by referencing an included data dictionary to make sense of included data and its labels</a:t>
            </a:r>
          </a:p>
          <a:p>
            <a:r>
              <a:rPr lang="en-US" dirty="0"/>
              <a:t>EDA was performed for statistical probing into problematic data values</a:t>
            </a:r>
          </a:p>
          <a:p>
            <a:r>
              <a:rPr lang="en-US" dirty="0"/>
              <a:t>Intention was to create a multi-class supervised learning model</a:t>
            </a:r>
          </a:p>
          <a:p>
            <a:r>
              <a:rPr lang="en-US" dirty="0"/>
              <a:t>Target variable was ASIA score at discharge (5 classes)</a:t>
            </a:r>
          </a:p>
          <a:p>
            <a:r>
              <a:rPr lang="en-US" dirty="0" err="1"/>
              <a:t>Train:test</a:t>
            </a:r>
            <a:r>
              <a:rPr lang="en-US" dirty="0"/>
              <a:t> split was 90:10 and the test set held injuries sustained after 2005</a:t>
            </a:r>
          </a:p>
          <a:p>
            <a:r>
              <a:rPr lang="en-US" dirty="0"/>
              <a:t>After one-hot encoding, 78 features were used to train models</a:t>
            </a:r>
          </a:p>
          <a:p>
            <a:r>
              <a:rPr lang="en-US" dirty="0"/>
              <a:t>Features included patient demographics and injury admission details</a:t>
            </a:r>
          </a:p>
        </p:txBody>
      </p:sp>
    </p:spTree>
    <p:extLst>
      <p:ext uri="{BB962C8B-B14F-4D97-AF65-F5344CB8AC3E}">
        <p14:creationId xmlns:p14="http://schemas.microsoft.com/office/powerpoint/2010/main" val="372310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ABDB68-E3D5-448E-97D3-06FFEF680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B8DD7FEB-D9F3-4F5B-982C-36B0664D0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96BA11E4-0636-4FA9-A836-2A4FB1764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C045E4-48CA-45DC-9A5A-1B1E658BF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Machine Learning Results</a:t>
            </a:r>
            <a:endParaRPr lang="en-CA" dirty="0">
              <a:solidFill>
                <a:srgbClr val="EBEBEB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681882E-BDD0-4311-AF62-E8019628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90102" y="977273"/>
            <a:ext cx="6053670" cy="4903455"/>
          </a:xfrm>
          <a:custGeom>
            <a:avLst/>
            <a:gdLst>
              <a:gd name="connsiteX0" fmla="*/ 6053670 w 6053670"/>
              <a:gd name="connsiteY0" fmla="*/ 1098 h 4903455"/>
              <a:gd name="connsiteX1" fmla="*/ 6053670 w 6053670"/>
              <a:gd name="connsiteY1" fmla="*/ 424590 h 4903455"/>
              <a:gd name="connsiteX2" fmla="*/ 6053670 w 6053670"/>
              <a:gd name="connsiteY2" fmla="*/ 1254558 h 4903455"/>
              <a:gd name="connsiteX3" fmla="*/ 6053670 w 6053670"/>
              <a:gd name="connsiteY3" fmla="*/ 4903455 h 4903455"/>
              <a:gd name="connsiteX4" fmla="*/ 0 w 6053670"/>
              <a:gd name="connsiteY4" fmla="*/ 4903455 h 4903455"/>
              <a:gd name="connsiteX5" fmla="*/ 0 w 6053670"/>
              <a:gd name="connsiteY5" fmla="*/ 1249853 h 4903455"/>
              <a:gd name="connsiteX6" fmla="*/ 0 w 6053670"/>
              <a:gd name="connsiteY6" fmla="*/ 424590 h 4903455"/>
              <a:gd name="connsiteX7" fmla="*/ 0 w 6053670"/>
              <a:gd name="connsiteY7" fmla="*/ 0 h 4903455"/>
              <a:gd name="connsiteX8" fmla="*/ 35717 w 6053670"/>
              <a:gd name="connsiteY8" fmla="*/ 5488 h 4903455"/>
              <a:gd name="connsiteX9" fmla="*/ 140445 w 6053670"/>
              <a:gd name="connsiteY9" fmla="*/ 21641 h 4903455"/>
              <a:gd name="connsiteX10" fmla="*/ 216722 w 6053670"/>
              <a:gd name="connsiteY10" fmla="*/ 32932 h 4903455"/>
              <a:gd name="connsiteX11" fmla="*/ 307527 w 6053670"/>
              <a:gd name="connsiteY11" fmla="*/ 44850 h 4903455"/>
              <a:gd name="connsiteX12" fmla="*/ 415282 w 6053670"/>
              <a:gd name="connsiteY12" fmla="*/ 59121 h 4903455"/>
              <a:gd name="connsiteX13" fmla="*/ 534539 w 6053670"/>
              <a:gd name="connsiteY13" fmla="*/ 74175 h 4903455"/>
              <a:gd name="connsiteX14" fmla="*/ 668931 w 6053670"/>
              <a:gd name="connsiteY14" fmla="*/ 90014 h 4903455"/>
              <a:gd name="connsiteX15" fmla="*/ 815430 w 6053670"/>
              <a:gd name="connsiteY15" fmla="*/ 106794 h 4903455"/>
              <a:gd name="connsiteX16" fmla="*/ 974641 w 6053670"/>
              <a:gd name="connsiteY16" fmla="*/ 123574 h 4903455"/>
              <a:gd name="connsiteX17" fmla="*/ 1144144 w 6053670"/>
              <a:gd name="connsiteY17" fmla="*/ 140667 h 4903455"/>
              <a:gd name="connsiteX18" fmla="*/ 1326965 w 6053670"/>
              <a:gd name="connsiteY18" fmla="*/ 156506 h 4903455"/>
              <a:gd name="connsiteX19" fmla="*/ 1518261 w 6053670"/>
              <a:gd name="connsiteY19" fmla="*/ 171717 h 4903455"/>
              <a:gd name="connsiteX20" fmla="*/ 1720453 w 6053670"/>
              <a:gd name="connsiteY20" fmla="*/ 185518 h 4903455"/>
              <a:gd name="connsiteX21" fmla="*/ 1931121 w 6053670"/>
              <a:gd name="connsiteY21" fmla="*/ 198690 h 4903455"/>
              <a:gd name="connsiteX22" fmla="*/ 2150869 w 6053670"/>
              <a:gd name="connsiteY22" fmla="*/ 211079 h 4903455"/>
              <a:gd name="connsiteX23" fmla="*/ 2263467 w 6053670"/>
              <a:gd name="connsiteY23" fmla="*/ 215470 h 4903455"/>
              <a:gd name="connsiteX24" fmla="*/ 2378487 w 6053670"/>
              <a:gd name="connsiteY24" fmla="*/ 220332 h 4903455"/>
              <a:gd name="connsiteX25" fmla="*/ 2495323 w 6053670"/>
              <a:gd name="connsiteY25" fmla="*/ 224879 h 4903455"/>
              <a:gd name="connsiteX26" fmla="*/ 2612764 w 6053670"/>
              <a:gd name="connsiteY26" fmla="*/ 227859 h 4903455"/>
              <a:gd name="connsiteX27" fmla="*/ 2732627 w 6053670"/>
              <a:gd name="connsiteY27" fmla="*/ 230525 h 4903455"/>
              <a:gd name="connsiteX28" fmla="*/ 2853700 w 6053670"/>
              <a:gd name="connsiteY28" fmla="*/ 233348 h 4903455"/>
              <a:gd name="connsiteX29" fmla="*/ 2977195 w 6053670"/>
              <a:gd name="connsiteY29" fmla="*/ 235229 h 4903455"/>
              <a:gd name="connsiteX30" fmla="*/ 3101900 w 6053670"/>
              <a:gd name="connsiteY30" fmla="*/ 235229 h 4903455"/>
              <a:gd name="connsiteX31" fmla="*/ 3227817 w 6053670"/>
              <a:gd name="connsiteY31" fmla="*/ 236170 h 4903455"/>
              <a:gd name="connsiteX32" fmla="*/ 3354944 w 6053670"/>
              <a:gd name="connsiteY32" fmla="*/ 235229 h 4903455"/>
              <a:gd name="connsiteX33" fmla="*/ 3483887 w 6053670"/>
              <a:gd name="connsiteY33" fmla="*/ 233348 h 4903455"/>
              <a:gd name="connsiteX34" fmla="*/ 3612830 w 6053670"/>
              <a:gd name="connsiteY34" fmla="*/ 231623 h 4903455"/>
              <a:gd name="connsiteX35" fmla="*/ 3743589 w 6053670"/>
              <a:gd name="connsiteY35" fmla="*/ 227859 h 4903455"/>
              <a:gd name="connsiteX36" fmla="*/ 3875559 w 6053670"/>
              <a:gd name="connsiteY36" fmla="*/ 223938 h 4903455"/>
              <a:gd name="connsiteX37" fmla="*/ 4007529 w 6053670"/>
              <a:gd name="connsiteY37" fmla="*/ 219391 h 4903455"/>
              <a:gd name="connsiteX38" fmla="*/ 4140710 w 6053670"/>
              <a:gd name="connsiteY38" fmla="*/ 212961 h 4903455"/>
              <a:gd name="connsiteX39" fmla="*/ 4275102 w 6053670"/>
              <a:gd name="connsiteY39" fmla="*/ 205277 h 4903455"/>
              <a:gd name="connsiteX40" fmla="*/ 4410098 w 6053670"/>
              <a:gd name="connsiteY40" fmla="*/ 197907 h 4903455"/>
              <a:gd name="connsiteX41" fmla="*/ 4545096 w 6053670"/>
              <a:gd name="connsiteY41" fmla="*/ 188498 h 4903455"/>
              <a:gd name="connsiteX42" fmla="*/ 4681909 w 6053670"/>
              <a:gd name="connsiteY42" fmla="*/ 177207 h 4903455"/>
              <a:gd name="connsiteX43" fmla="*/ 4816905 w 6053670"/>
              <a:gd name="connsiteY43" fmla="*/ 165916 h 4903455"/>
              <a:gd name="connsiteX44" fmla="*/ 4954323 w 6053670"/>
              <a:gd name="connsiteY44" fmla="*/ 152899 h 4903455"/>
              <a:gd name="connsiteX45" fmla="*/ 5092347 w 6053670"/>
              <a:gd name="connsiteY45" fmla="*/ 138629 h 4903455"/>
              <a:gd name="connsiteX46" fmla="*/ 5228555 w 6053670"/>
              <a:gd name="connsiteY46" fmla="*/ 123574 h 4903455"/>
              <a:gd name="connsiteX47" fmla="*/ 5366578 w 6053670"/>
              <a:gd name="connsiteY47" fmla="*/ 106010 h 4903455"/>
              <a:gd name="connsiteX48" fmla="*/ 5503997 w 6053670"/>
              <a:gd name="connsiteY48" fmla="*/ 87192 h 4903455"/>
              <a:gd name="connsiteX49" fmla="*/ 5642020 w 6053670"/>
              <a:gd name="connsiteY49" fmla="*/ 68530 h 4903455"/>
              <a:gd name="connsiteX50" fmla="*/ 5779438 w 6053670"/>
              <a:gd name="connsiteY50" fmla="*/ 46733 h 4903455"/>
              <a:gd name="connsiteX51" fmla="*/ 5916251 w 6053670"/>
              <a:gd name="connsiteY51" fmla="*/ 24464 h 490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4903455">
                <a:moveTo>
                  <a:pt x="6053670" y="1098"/>
                </a:moveTo>
                <a:lnTo>
                  <a:pt x="6053670" y="424590"/>
                </a:lnTo>
                <a:lnTo>
                  <a:pt x="6053670" y="1254558"/>
                </a:lnTo>
                <a:lnTo>
                  <a:pt x="6053670" y="4903455"/>
                </a:lnTo>
                <a:lnTo>
                  <a:pt x="0" y="4903455"/>
                </a:lnTo>
                <a:lnTo>
                  <a:pt x="0" y="1249853"/>
                </a:lnTo>
                <a:lnTo>
                  <a:pt x="0" y="424590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83DA7DD-CA37-4ED7-8710-48E56B063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92F2E3C-66CD-4DEB-BA14-2A5912B65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E688-00F2-439A-8A64-31CF75ED2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9 different models were tuned against 8 metrics (4 for training and 4 for validation</a:t>
            </a:r>
          </a:p>
          <a:p>
            <a:r>
              <a:rPr lang="en-US" dirty="0" err="1">
                <a:solidFill>
                  <a:srgbClr val="FFFFFF"/>
                </a:solidFill>
              </a:rPr>
              <a:t>ElasticNet</a:t>
            </a:r>
            <a:r>
              <a:rPr lang="en-US" dirty="0">
                <a:solidFill>
                  <a:srgbClr val="FFFFFF"/>
                </a:solidFill>
              </a:rPr>
              <a:t> was the best model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AAB54A9D-0746-4CA8-9B46-465CADB160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9376404"/>
              </p:ext>
            </p:extLst>
          </p:nvPr>
        </p:nvGraphicFramePr>
        <p:xfrm>
          <a:off x="7418226" y="823269"/>
          <a:ext cx="4125318" cy="5229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2231">
                  <a:extLst>
                    <a:ext uri="{9D8B030D-6E8A-4147-A177-3AD203B41FA5}">
                      <a16:colId xmlns:a16="http://schemas.microsoft.com/office/drawing/2014/main" val="1924552295"/>
                    </a:ext>
                  </a:extLst>
                </a:gridCol>
                <a:gridCol w="1192007">
                  <a:extLst>
                    <a:ext uri="{9D8B030D-6E8A-4147-A177-3AD203B41FA5}">
                      <a16:colId xmlns:a16="http://schemas.microsoft.com/office/drawing/2014/main" val="3197179453"/>
                    </a:ext>
                  </a:extLst>
                </a:gridCol>
                <a:gridCol w="1261080">
                  <a:extLst>
                    <a:ext uri="{9D8B030D-6E8A-4147-A177-3AD203B41FA5}">
                      <a16:colId xmlns:a16="http://schemas.microsoft.com/office/drawing/2014/main" val="366073921"/>
                    </a:ext>
                  </a:extLst>
                </a:gridCol>
              </a:tblGrid>
              <a:tr h="581005"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Metric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Data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Value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extLst>
                  <a:ext uri="{0D108BD9-81ED-4DB2-BD59-A6C34878D82A}">
                    <a16:rowId xmlns:a16="http://schemas.microsoft.com/office/drawing/2014/main" val="466096040"/>
                  </a:ext>
                </a:extLst>
              </a:tr>
              <a:tr h="581005">
                <a:tc rowSpan="2">
                  <a:txBody>
                    <a:bodyPr/>
                    <a:lstStyle/>
                    <a:p>
                      <a:pPr algn="ctr"/>
                      <a:r>
                        <a:rPr lang="en-US" sz="2100"/>
                        <a:t>Accuracy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Train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0.82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extLst>
                  <a:ext uri="{0D108BD9-81ED-4DB2-BD59-A6C34878D82A}">
                    <a16:rowId xmlns:a16="http://schemas.microsoft.com/office/drawing/2014/main" val="3761988836"/>
                  </a:ext>
                </a:extLst>
              </a:tr>
              <a:tr h="581005">
                <a:tc vMerge="1">
                  <a:txBody>
                    <a:bodyPr/>
                    <a:lstStyle/>
                    <a:p>
                      <a:pPr algn="ctr"/>
                      <a:endParaRPr lang="en-CA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Test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/>
                        <a:t>0.72</a:t>
                      </a:r>
                      <a:endParaRPr lang="en-CA" sz="2100" b="1"/>
                    </a:p>
                  </a:txBody>
                  <a:tcPr marL="189458" marR="189458" marT="94729" marB="94729" anchor="ctr"/>
                </a:tc>
                <a:extLst>
                  <a:ext uri="{0D108BD9-81ED-4DB2-BD59-A6C34878D82A}">
                    <a16:rowId xmlns:a16="http://schemas.microsoft.com/office/drawing/2014/main" val="1356121444"/>
                  </a:ext>
                </a:extLst>
              </a:tr>
              <a:tr h="581005">
                <a:tc rowSpan="2">
                  <a:txBody>
                    <a:bodyPr/>
                    <a:lstStyle/>
                    <a:p>
                      <a:pPr algn="ctr"/>
                      <a:r>
                        <a:rPr lang="en-US" sz="2100"/>
                        <a:t>Precision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Train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0.77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extLst>
                  <a:ext uri="{0D108BD9-81ED-4DB2-BD59-A6C34878D82A}">
                    <a16:rowId xmlns:a16="http://schemas.microsoft.com/office/drawing/2014/main" val="1213678738"/>
                  </a:ext>
                </a:extLst>
              </a:tr>
              <a:tr h="581005">
                <a:tc vMerge="1">
                  <a:txBody>
                    <a:bodyPr/>
                    <a:lstStyle/>
                    <a:p>
                      <a:pPr algn="ctr"/>
                      <a:endParaRPr lang="en-CA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Test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/>
                        <a:t>0.46</a:t>
                      </a:r>
                      <a:endParaRPr lang="en-CA" sz="2100" b="1"/>
                    </a:p>
                  </a:txBody>
                  <a:tcPr marL="189458" marR="189458" marT="94729" marB="94729" anchor="ctr"/>
                </a:tc>
                <a:extLst>
                  <a:ext uri="{0D108BD9-81ED-4DB2-BD59-A6C34878D82A}">
                    <a16:rowId xmlns:a16="http://schemas.microsoft.com/office/drawing/2014/main" val="1746713653"/>
                  </a:ext>
                </a:extLst>
              </a:tr>
              <a:tr h="581005">
                <a:tc rowSpan="2">
                  <a:txBody>
                    <a:bodyPr/>
                    <a:lstStyle/>
                    <a:p>
                      <a:pPr algn="ctr"/>
                      <a:r>
                        <a:rPr lang="en-US" sz="2100"/>
                        <a:t>Recall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Train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0.56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extLst>
                  <a:ext uri="{0D108BD9-81ED-4DB2-BD59-A6C34878D82A}">
                    <a16:rowId xmlns:a16="http://schemas.microsoft.com/office/drawing/2014/main" val="2424620240"/>
                  </a:ext>
                </a:extLst>
              </a:tr>
              <a:tr h="581005">
                <a:tc vMerge="1">
                  <a:txBody>
                    <a:bodyPr/>
                    <a:lstStyle/>
                    <a:p>
                      <a:pPr algn="ctr"/>
                      <a:endParaRPr lang="en-CA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Test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/>
                        <a:t>0.45</a:t>
                      </a:r>
                      <a:endParaRPr lang="en-CA" sz="2100" b="1"/>
                    </a:p>
                  </a:txBody>
                  <a:tcPr marL="189458" marR="189458" marT="94729" marB="94729" anchor="ctr"/>
                </a:tc>
                <a:extLst>
                  <a:ext uri="{0D108BD9-81ED-4DB2-BD59-A6C34878D82A}">
                    <a16:rowId xmlns:a16="http://schemas.microsoft.com/office/drawing/2014/main" val="2505847803"/>
                  </a:ext>
                </a:extLst>
              </a:tr>
              <a:tr h="581005">
                <a:tc rowSpan="2">
                  <a:txBody>
                    <a:bodyPr/>
                    <a:lstStyle/>
                    <a:p>
                      <a:pPr algn="ctr"/>
                      <a:r>
                        <a:rPr lang="en-US" sz="2100"/>
                        <a:t>F1-Score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Train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0.55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extLst>
                  <a:ext uri="{0D108BD9-81ED-4DB2-BD59-A6C34878D82A}">
                    <a16:rowId xmlns:a16="http://schemas.microsoft.com/office/drawing/2014/main" val="2020284339"/>
                  </a:ext>
                </a:extLst>
              </a:tr>
              <a:tr h="581005">
                <a:tc vMerge="1">
                  <a:txBody>
                    <a:bodyPr/>
                    <a:lstStyle/>
                    <a:p>
                      <a:pPr algn="ctr"/>
                      <a:endParaRPr lang="en-CA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/>
                        <a:t>Test</a:t>
                      </a:r>
                      <a:endParaRPr lang="en-CA" sz="2100"/>
                    </a:p>
                  </a:txBody>
                  <a:tcPr marL="189458" marR="189458" marT="94729" marB="9472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/>
                        <a:t>0.43</a:t>
                      </a:r>
                      <a:endParaRPr lang="en-CA" sz="2100" b="1"/>
                    </a:p>
                  </a:txBody>
                  <a:tcPr marL="189458" marR="189458" marT="94729" marB="94729" anchor="ctr"/>
                </a:tc>
                <a:extLst>
                  <a:ext uri="{0D108BD9-81ED-4DB2-BD59-A6C34878D82A}">
                    <a16:rowId xmlns:a16="http://schemas.microsoft.com/office/drawing/2014/main" val="9565904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16300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99CFC-AB44-4B9B-AA2C-8D5E3D50E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37D3C-416F-4309-BB5C-D281C8A5A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added an additional layer during model training to compute Shapely values</a:t>
            </a:r>
          </a:p>
          <a:p>
            <a:r>
              <a:rPr lang="en-US" dirty="0"/>
              <a:t>These give a measurement of how important each feature for making predictions</a:t>
            </a:r>
          </a:p>
          <a:p>
            <a:r>
              <a:rPr lang="en-US" dirty="0"/>
              <a:t>These are computed per output class and can be summed to give a quantitative view over the whole model</a:t>
            </a:r>
          </a:p>
          <a:p>
            <a:r>
              <a:rPr lang="en-US" dirty="0"/>
              <a:t>Taking the mean over the magnitude of a feature’s Shapely values combines the effects of predicting for or against a specific class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81440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CA101A3E-14E8-44CD-996D-89CEE3059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75" y="1223376"/>
            <a:ext cx="11734800" cy="54466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685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45E4-48CA-45DC-9A5A-1B1E658BF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Server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E688-00F2-439A-8A64-31CF75ED2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machine learning model and server-side code to access it to make ad hoc predictions was hosted on a remote Ubuntu server</a:t>
            </a:r>
          </a:p>
          <a:p>
            <a:r>
              <a:rPr lang="en-US" dirty="0"/>
              <a:t>To support cross-platform development, Anaconda environment files were created for Ubuntu and Windows</a:t>
            </a:r>
          </a:p>
          <a:p>
            <a:r>
              <a:rPr lang="en-US" dirty="0"/>
              <a:t>Server API code was layered on top of the Falcon library to take in REST calls</a:t>
            </a:r>
          </a:p>
          <a:p>
            <a:r>
              <a:rPr lang="en-US" dirty="0"/>
              <a:t>The inference code itself was written to pull any model we have trained with ease since the training features are consistent across them all</a:t>
            </a:r>
          </a:p>
          <a:p>
            <a:r>
              <a:rPr lang="en-US" dirty="0"/>
              <a:t>A POST call to /</a:t>
            </a:r>
            <a:r>
              <a:rPr lang="en-US" dirty="0" err="1"/>
              <a:t>PostInference</a:t>
            </a:r>
            <a:r>
              <a:rPr lang="en-US" dirty="0"/>
              <a:t> on port 8000 could be used to run inference</a:t>
            </a:r>
          </a:p>
        </p:txBody>
      </p:sp>
    </p:spTree>
    <p:extLst>
      <p:ext uri="{BB962C8B-B14F-4D97-AF65-F5344CB8AC3E}">
        <p14:creationId xmlns:p14="http://schemas.microsoft.com/office/powerpoint/2010/main" val="20234054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395</TotalTime>
  <Words>1250</Words>
  <Application>Microsoft Office PowerPoint</Application>
  <PresentationFormat>Widescreen</PresentationFormat>
  <Paragraphs>91</Paragraphs>
  <Slides>12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Ion Boardroom</vt:lpstr>
      <vt:lpstr> SCI Recovery CS 6460: Ed. Tech</vt:lpstr>
      <vt:lpstr>Motivation</vt:lpstr>
      <vt:lpstr>Prior Work</vt:lpstr>
      <vt:lpstr>Purpose</vt:lpstr>
      <vt:lpstr>Machine Learning Setup </vt:lpstr>
      <vt:lpstr>Machine Learning Results</vt:lpstr>
      <vt:lpstr>Feature Importance</vt:lpstr>
      <vt:lpstr>PowerPoint Presentation</vt:lpstr>
      <vt:lpstr>Inference Server</vt:lpstr>
      <vt:lpstr>Mobile Application</vt:lpstr>
      <vt:lpstr>Mobile Application in Action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6460: Ed. Tech</dc:title>
  <dc:creator>Kapoor, Dhruv</dc:creator>
  <cp:lastModifiedBy>Kapoor, Dhruv</cp:lastModifiedBy>
  <cp:revision>20</cp:revision>
  <dcterms:created xsi:type="dcterms:W3CDTF">2021-10-24T00:44:43Z</dcterms:created>
  <dcterms:modified xsi:type="dcterms:W3CDTF">2021-12-06T04:15:46Z</dcterms:modified>
</cp:coreProperties>
</file>

<file path=docProps/thumbnail.jpeg>
</file>